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5" r:id="rId3"/>
    <p:sldId id="10945" r:id="rId4"/>
    <p:sldId id="10946" r:id="rId5"/>
    <p:sldId id="10947" r:id="rId6"/>
    <p:sldId id="10942" r:id="rId7"/>
    <p:sldId id="10948" r:id="rId8"/>
    <p:sldId id="10949" r:id="rId9"/>
    <p:sldId id="10950" r:id="rId10"/>
    <p:sldId id="1095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8"/>
    <p:restoredTop sz="59014"/>
  </p:normalViewPr>
  <p:slideViewPr>
    <p:cSldViewPr snapToGrid="0" snapToObjects="1">
      <p:cViewPr varScale="1">
        <p:scale>
          <a:sx n="66" d="100"/>
          <a:sy n="66" d="100"/>
        </p:scale>
        <p:origin x="19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8DE93-A6BA-6F48-885B-0C32EFA72984}" type="datetimeFigureOut">
              <a:rPr lang="en-US" smtClean="0"/>
              <a:t>3/9/26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0D4B0-0577-B141-BE37-8FECC08B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96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el.edu/content/dam/udelImages/canr/pdfs/extension/weed-science/WF21-PalmerAmaranth_19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ops.extension.iastate.edu/encyclopedia/palmer-amaranth-id-biology-and-management" TargetMode="External"/><Relationship Id="rId4" Type="http://schemas.openxmlformats.org/officeDocument/2006/relationships/hyperlink" Target="https://www.canr.msu.edu/weeds/extension/2022-Weed-Control-Guide/2022%20E-434%20Palmer%20&amp;%20Waterhemp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0D4B0-0577-B141-BE37-8FECC08B31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65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Group 2 (ALS Inhibitors):</a:t>
            </a:r>
            <a:r>
              <a:rPr lang="en-US" dirty="0"/>
              <a:t> E.g., Classic, Raptor. </a:t>
            </a:r>
            <a:r>
              <a:rPr lang="en-US" b="1" dirty="0"/>
              <a:t>Group 3 (Dinitroanilines/Microtubule Inhibitors):</a:t>
            </a:r>
            <a:r>
              <a:rPr lang="en-US" dirty="0"/>
              <a:t> E.g., Prowl. </a:t>
            </a:r>
            <a:r>
              <a:rPr lang="en-US" b="1" dirty="0"/>
              <a:t>Group 4 (Synthetic Auxins):</a:t>
            </a:r>
            <a:r>
              <a:rPr lang="en-US" dirty="0"/>
              <a:t> E.g., 2,4-D, Dicamba. </a:t>
            </a:r>
            <a:r>
              <a:rPr lang="en-US" b="1" dirty="0"/>
              <a:t>Group 5/6 (Photosystem II Inhibitors):</a:t>
            </a:r>
            <a:r>
              <a:rPr lang="en-US" dirty="0"/>
              <a:t> E.g., Atrazine, </a:t>
            </a:r>
            <a:r>
              <a:rPr lang="en-US" dirty="0">
                <a:hlinkClick r:id="rId3"/>
              </a:rPr>
              <a:t>Bromoxynil</a:t>
            </a:r>
            <a:r>
              <a:rPr lang="en-US" dirty="0"/>
              <a:t>. </a:t>
            </a:r>
            <a:r>
              <a:rPr lang="en-US" b="1" dirty="0"/>
              <a:t>Group 9 (Glyphosate/EPSPS Inhibitors):</a:t>
            </a:r>
            <a:r>
              <a:rPr lang="en-US" dirty="0"/>
              <a:t> Roundup. </a:t>
            </a:r>
            <a:r>
              <a:rPr lang="en-US" b="1" dirty="0"/>
              <a:t>Group 10 (</a:t>
            </a:r>
            <a:r>
              <a:rPr lang="en-US" b="1" dirty="0" err="1"/>
              <a:t>Glufosinate</a:t>
            </a:r>
            <a:r>
              <a:rPr lang="en-US" b="1" dirty="0"/>
              <a:t>):</a:t>
            </a:r>
            <a:r>
              <a:rPr lang="en-US" dirty="0"/>
              <a:t> Resistance is rare but reported. </a:t>
            </a:r>
            <a:r>
              <a:rPr lang="en-US" b="1" dirty="0"/>
              <a:t>Group 14 (PPO Inhibitors):</a:t>
            </a:r>
            <a:r>
              <a:rPr lang="en-US" dirty="0"/>
              <a:t> E.g., </a:t>
            </a:r>
            <a:r>
              <a:rPr lang="en-US" dirty="0">
                <a:hlinkClick r:id="rId4"/>
              </a:rPr>
              <a:t>Flexstar</a:t>
            </a:r>
            <a:r>
              <a:rPr lang="en-US" dirty="0"/>
              <a:t>, Cobra, </a:t>
            </a:r>
            <a:r>
              <a:rPr lang="en-US" dirty="0">
                <a:hlinkClick r:id="rId5"/>
              </a:rPr>
              <a:t>Valor</a:t>
            </a:r>
            <a:r>
              <a:rPr lang="en-US" dirty="0"/>
              <a:t>, </a:t>
            </a:r>
            <a:r>
              <a:rPr lang="en-US" b="1" dirty="0"/>
              <a:t>Group 15 (VLCFA Inhibitors):</a:t>
            </a:r>
            <a:r>
              <a:rPr lang="en-US" dirty="0"/>
              <a:t> E.g., Dual Magnum. </a:t>
            </a:r>
            <a:r>
              <a:rPr lang="en-US" b="1" dirty="0"/>
              <a:t>Group 27 (HPPD Inhibitors):</a:t>
            </a:r>
            <a:r>
              <a:rPr lang="en-US" dirty="0"/>
              <a:t> E.g., Callisto, </a:t>
            </a:r>
            <a:r>
              <a:rPr lang="en-US" dirty="0" err="1"/>
              <a:t>Laudis</a:t>
            </a:r>
            <a:r>
              <a:rPr lang="en-US" dirty="0"/>
              <a:t>, Impact.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0D4B0-0577-B141-BE37-8FECC08B31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69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653" y="926432"/>
            <a:ext cx="10932694" cy="2233863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653" y="3582414"/>
            <a:ext cx="10932694" cy="1336636"/>
          </a:xfrm>
        </p:spPr>
        <p:txBody>
          <a:bodyPr>
            <a:normAutofit/>
          </a:bodyPr>
          <a:lstStyle>
            <a:lvl1pPr marL="0" indent="0" algn="ctr">
              <a:buNone/>
              <a:defRPr sz="30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Freeform 9"/>
          <p:cNvSpPr/>
          <p:nvPr userDrawn="1"/>
        </p:nvSpPr>
        <p:spPr>
          <a:xfrm>
            <a:off x="3541295" y="5317964"/>
            <a:ext cx="5109410" cy="1540036"/>
          </a:xfrm>
          <a:custGeom>
            <a:avLst/>
            <a:gdLst>
              <a:gd name="connsiteX0" fmla="*/ 2190679 w 4381358"/>
              <a:gd name="connsiteY0" fmla="*/ 0 h 1320593"/>
              <a:gd name="connsiteX1" fmla="*/ 4370042 w 4381358"/>
              <a:gd name="connsiteY1" fmla="*/ 1297102 h 1320593"/>
              <a:gd name="connsiteX2" fmla="*/ 4381358 w 4381358"/>
              <a:gd name="connsiteY2" fmla="*/ 1320593 h 1320593"/>
              <a:gd name="connsiteX3" fmla="*/ 0 w 4381358"/>
              <a:gd name="connsiteY3" fmla="*/ 1320593 h 1320593"/>
              <a:gd name="connsiteX4" fmla="*/ 11316 w 4381358"/>
              <a:gd name="connsiteY4" fmla="*/ 1297102 h 1320593"/>
              <a:gd name="connsiteX5" fmla="*/ 2190679 w 4381358"/>
              <a:gd name="connsiteY5" fmla="*/ 0 h 132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1358" h="1320593">
                <a:moveTo>
                  <a:pt x="2190679" y="0"/>
                </a:moveTo>
                <a:cubicBezTo>
                  <a:pt x="3131757" y="0"/>
                  <a:pt x="3950334" y="524490"/>
                  <a:pt x="4370042" y="1297102"/>
                </a:cubicBezTo>
                <a:lnTo>
                  <a:pt x="4381358" y="1320593"/>
                </a:lnTo>
                <a:lnTo>
                  <a:pt x="0" y="1320593"/>
                </a:lnTo>
                <a:lnTo>
                  <a:pt x="11316" y="1297102"/>
                </a:lnTo>
                <a:cubicBezTo>
                  <a:pt x="431025" y="524490"/>
                  <a:pt x="1249601" y="0"/>
                  <a:pt x="21906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24" y="5740083"/>
            <a:ext cx="2658032" cy="88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l.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91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-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567892"/>
            <a:ext cx="9652000" cy="4182180"/>
          </a:xfrm>
        </p:spPr>
        <p:txBody>
          <a:bodyPr anchor="ctr" anchorCtr="0">
            <a:no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reeform 2"/>
          <p:cNvSpPr/>
          <p:nvPr userDrawn="1"/>
        </p:nvSpPr>
        <p:spPr>
          <a:xfrm>
            <a:off x="3541295" y="5317964"/>
            <a:ext cx="5109410" cy="1540036"/>
          </a:xfrm>
          <a:custGeom>
            <a:avLst/>
            <a:gdLst>
              <a:gd name="connsiteX0" fmla="*/ 2190679 w 4381358"/>
              <a:gd name="connsiteY0" fmla="*/ 0 h 1320593"/>
              <a:gd name="connsiteX1" fmla="*/ 4370042 w 4381358"/>
              <a:gd name="connsiteY1" fmla="*/ 1297102 h 1320593"/>
              <a:gd name="connsiteX2" fmla="*/ 4381358 w 4381358"/>
              <a:gd name="connsiteY2" fmla="*/ 1320593 h 1320593"/>
              <a:gd name="connsiteX3" fmla="*/ 0 w 4381358"/>
              <a:gd name="connsiteY3" fmla="*/ 1320593 h 1320593"/>
              <a:gd name="connsiteX4" fmla="*/ 11316 w 4381358"/>
              <a:gd name="connsiteY4" fmla="*/ 1297102 h 1320593"/>
              <a:gd name="connsiteX5" fmla="*/ 2190679 w 4381358"/>
              <a:gd name="connsiteY5" fmla="*/ 0 h 132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1358" h="1320593">
                <a:moveTo>
                  <a:pt x="2190679" y="0"/>
                </a:moveTo>
                <a:cubicBezTo>
                  <a:pt x="3131757" y="0"/>
                  <a:pt x="3950334" y="524490"/>
                  <a:pt x="4370042" y="1297102"/>
                </a:cubicBezTo>
                <a:lnTo>
                  <a:pt x="4381358" y="1320593"/>
                </a:lnTo>
                <a:lnTo>
                  <a:pt x="0" y="1320593"/>
                </a:lnTo>
                <a:lnTo>
                  <a:pt x="11316" y="1297102"/>
                </a:lnTo>
                <a:cubicBezTo>
                  <a:pt x="431025" y="524490"/>
                  <a:pt x="1249601" y="0"/>
                  <a:pt x="21906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24" y="5740083"/>
            <a:ext cx="2658032" cy="8875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(subtitle)-Yellow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595086" y="-1"/>
            <a:ext cx="11001828" cy="6858001"/>
          </a:xfrm>
          <a:custGeom>
            <a:avLst/>
            <a:gdLst>
              <a:gd name="connsiteX0" fmla="*/ 1167829 w 11001828"/>
              <a:gd name="connsiteY0" fmla="*/ 0 h 6858001"/>
              <a:gd name="connsiteX1" fmla="*/ 9833999 w 11001828"/>
              <a:gd name="connsiteY1" fmla="*/ 0 h 6858001"/>
              <a:gd name="connsiteX2" fmla="*/ 9908991 w 11001828"/>
              <a:gd name="connsiteY2" fmla="*/ 96959 h 6858001"/>
              <a:gd name="connsiteX3" fmla="*/ 11001828 w 11001828"/>
              <a:gd name="connsiteY3" fmla="*/ 3441034 h 6858001"/>
              <a:gd name="connsiteX4" fmla="*/ 9908991 w 11001828"/>
              <a:gd name="connsiteY4" fmla="*/ 6785109 h 6858001"/>
              <a:gd name="connsiteX5" fmla="*/ 9852614 w 11001828"/>
              <a:gd name="connsiteY5" fmla="*/ 6858001 h 6858001"/>
              <a:gd name="connsiteX6" fmla="*/ 1149214 w 11001828"/>
              <a:gd name="connsiteY6" fmla="*/ 6858001 h 6858001"/>
              <a:gd name="connsiteX7" fmla="*/ 1092837 w 11001828"/>
              <a:gd name="connsiteY7" fmla="*/ 6785109 h 6858001"/>
              <a:gd name="connsiteX8" fmla="*/ 0 w 11001828"/>
              <a:gd name="connsiteY8" fmla="*/ 3441034 h 6858001"/>
              <a:gd name="connsiteX9" fmla="*/ 1092837 w 11001828"/>
              <a:gd name="connsiteY9" fmla="*/ 96959 h 6858001"/>
              <a:gd name="connsiteX10" fmla="*/ 1167829 w 11001828"/>
              <a:gd name="connsiteY10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1828" h="6858001">
                <a:moveTo>
                  <a:pt x="1167829" y="0"/>
                </a:moveTo>
                <a:lnTo>
                  <a:pt x="9833999" y="0"/>
                </a:lnTo>
                <a:lnTo>
                  <a:pt x="9908991" y="96959"/>
                </a:lnTo>
                <a:cubicBezTo>
                  <a:pt x="10595363" y="1029467"/>
                  <a:pt x="11001828" y="2187021"/>
                  <a:pt x="11001828" y="3441034"/>
                </a:cubicBezTo>
                <a:cubicBezTo>
                  <a:pt x="11001828" y="4695046"/>
                  <a:pt x="10595363" y="5852601"/>
                  <a:pt x="9908991" y="6785109"/>
                </a:cubicBezTo>
                <a:lnTo>
                  <a:pt x="9852614" y="6858001"/>
                </a:lnTo>
                <a:lnTo>
                  <a:pt x="1149214" y="6858001"/>
                </a:lnTo>
                <a:lnTo>
                  <a:pt x="1092837" y="6785109"/>
                </a:lnTo>
                <a:cubicBezTo>
                  <a:pt x="406465" y="5852601"/>
                  <a:pt x="0" y="4695046"/>
                  <a:pt x="0" y="3441034"/>
                </a:cubicBezTo>
                <a:cubicBezTo>
                  <a:pt x="0" y="2187021"/>
                  <a:pt x="406465" y="1029467"/>
                  <a:pt x="1092837" y="96959"/>
                </a:cubicBezTo>
                <a:lnTo>
                  <a:pt x="116782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407003"/>
            <a:ext cx="9652000" cy="2576060"/>
          </a:xfrm>
        </p:spPr>
        <p:txBody>
          <a:bodyPr anchor="b" anchorCtr="0">
            <a:no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reeform 2"/>
          <p:cNvSpPr/>
          <p:nvPr userDrawn="1"/>
        </p:nvSpPr>
        <p:spPr>
          <a:xfrm>
            <a:off x="3541295" y="5317964"/>
            <a:ext cx="5109410" cy="1540036"/>
          </a:xfrm>
          <a:custGeom>
            <a:avLst/>
            <a:gdLst>
              <a:gd name="connsiteX0" fmla="*/ 2190679 w 4381358"/>
              <a:gd name="connsiteY0" fmla="*/ 0 h 1320593"/>
              <a:gd name="connsiteX1" fmla="*/ 4370042 w 4381358"/>
              <a:gd name="connsiteY1" fmla="*/ 1297102 h 1320593"/>
              <a:gd name="connsiteX2" fmla="*/ 4381358 w 4381358"/>
              <a:gd name="connsiteY2" fmla="*/ 1320593 h 1320593"/>
              <a:gd name="connsiteX3" fmla="*/ 0 w 4381358"/>
              <a:gd name="connsiteY3" fmla="*/ 1320593 h 1320593"/>
              <a:gd name="connsiteX4" fmla="*/ 11316 w 4381358"/>
              <a:gd name="connsiteY4" fmla="*/ 1297102 h 1320593"/>
              <a:gd name="connsiteX5" fmla="*/ 2190679 w 4381358"/>
              <a:gd name="connsiteY5" fmla="*/ 0 h 132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1358" h="1320593">
                <a:moveTo>
                  <a:pt x="2190679" y="0"/>
                </a:moveTo>
                <a:cubicBezTo>
                  <a:pt x="3131757" y="0"/>
                  <a:pt x="3950334" y="524490"/>
                  <a:pt x="4370042" y="1297102"/>
                </a:cubicBezTo>
                <a:lnTo>
                  <a:pt x="4381358" y="1320593"/>
                </a:lnTo>
                <a:lnTo>
                  <a:pt x="0" y="1320593"/>
                </a:lnTo>
                <a:lnTo>
                  <a:pt x="11316" y="1297102"/>
                </a:lnTo>
                <a:cubicBezTo>
                  <a:pt x="431025" y="524490"/>
                  <a:pt x="1249601" y="0"/>
                  <a:pt x="21906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24" y="5740083"/>
            <a:ext cx="2658032" cy="887549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270000" y="3405182"/>
            <a:ext cx="9652000" cy="1427998"/>
          </a:xfrm>
        </p:spPr>
        <p:txBody>
          <a:bodyPr>
            <a:normAutofit/>
          </a:bodyPr>
          <a:lstStyle>
            <a:lvl1pPr marL="0" indent="0" algn="ctr">
              <a:buNone/>
              <a:defRPr sz="30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270000" y="3221867"/>
            <a:ext cx="9652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 userDrawn="1"/>
        </p:nvSpPr>
        <p:spPr>
          <a:xfrm>
            <a:off x="-113672" y="1"/>
            <a:ext cx="12101034" cy="6857999"/>
          </a:xfrm>
          <a:custGeom>
            <a:avLst/>
            <a:gdLst>
              <a:gd name="connsiteX0" fmla="*/ 0 w 12101034"/>
              <a:gd name="connsiteY0" fmla="*/ 0 h 6857999"/>
              <a:gd name="connsiteX1" fmla="*/ 12101034 w 12101034"/>
              <a:gd name="connsiteY1" fmla="*/ 0 h 6857999"/>
              <a:gd name="connsiteX2" fmla="*/ 12076358 w 12101034"/>
              <a:gd name="connsiteY2" fmla="*/ 138173 h 6857999"/>
              <a:gd name="connsiteX3" fmla="*/ 8198206 w 12101034"/>
              <a:gd name="connsiteY3" fmla="*/ 6573119 h 6857999"/>
              <a:gd name="connsiteX4" fmla="*/ 7835690 w 12101034"/>
              <a:gd name="connsiteY4" fmla="*/ 6857999 h 6857999"/>
              <a:gd name="connsiteX5" fmla="*/ 0 w 12101034"/>
              <a:gd name="connsiteY5" fmla="*/ 6857999 h 6857999"/>
              <a:gd name="connsiteX6" fmla="*/ 0 w 12101034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1034" h="6857999">
                <a:moveTo>
                  <a:pt x="0" y="0"/>
                </a:moveTo>
                <a:lnTo>
                  <a:pt x="12101034" y="0"/>
                </a:lnTo>
                <a:lnTo>
                  <a:pt x="12076358" y="138173"/>
                </a:lnTo>
                <a:cubicBezTo>
                  <a:pt x="11550118" y="2709849"/>
                  <a:pt x="10149286" y="4962943"/>
                  <a:pt x="8198206" y="6573119"/>
                </a:cubicBezTo>
                <a:lnTo>
                  <a:pt x="783569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1713297"/>
            <a:ext cx="8212774" cy="3522846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9125" y="5801627"/>
            <a:ext cx="8212138" cy="490889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tabLst>
                <a:tab pos="7821613" algn="l"/>
              </a:tabLst>
              <a:defRPr sz="2400" i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740447"/>
            <a:ext cx="786163" cy="570602"/>
          </a:xfrm>
          <a:prstGeom prst="rect">
            <a:avLst/>
          </a:prstGeom>
        </p:spPr>
      </p:pic>
      <p:cxnSp>
        <p:nvCxnSpPr>
          <p:cNvPr id="26" name="Straight Connector 25"/>
          <p:cNvCxnSpPr/>
          <p:nvPr userDrawn="1"/>
        </p:nvCxnSpPr>
        <p:spPr>
          <a:xfrm>
            <a:off x="1722922" y="972152"/>
            <a:ext cx="710834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741146" y="5698156"/>
            <a:ext cx="17902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in Circle)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 userDrawn="1"/>
        </p:nvSpPr>
        <p:spPr>
          <a:xfrm>
            <a:off x="-113672" y="1"/>
            <a:ext cx="12101034" cy="6857999"/>
          </a:xfrm>
          <a:custGeom>
            <a:avLst/>
            <a:gdLst>
              <a:gd name="connsiteX0" fmla="*/ 0 w 12101034"/>
              <a:gd name="connsiteY0" fmla="*/ 0 h 6857999"/>
              <a:gd name="connsiteX1" fmla="*/ 12101034 w 12101034"/>
              <a:gd name="connsiteY1" fmla="*/ 0 h 6857999"/>
              <a:gd name="connsiteX2" fmla="*/ 12076358 w 12101034"/>
              <a:gd name="connsiteY2" fmla="*/ 138173 h 6857999"/>
              <a:gd name="connsiteX3" fmla="*/ 8198206 w 12101034"/>
              <a:gd name="connsiteY3" fmla="*/ 6573119 h 6857999"/>
              <a:gd name="connsiteX4" fmla="*/ 7835690 w 12101034"/>
              <a:gd name="connsiteY4" fmla="*/ 6857999 h 6857999"/>
              <a:gd name="connsiteX5" fmla="*/ 0 w 12101034"/>
              <a:gd name="connsiteY5" fmla="*/ 6857999 h 6857999"/>
              <a:gd name="connsiteX6" fmla="*/ 0 w 12101034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1034" h="6857999">
                <a:moveTo>
                  <a:pt x="0" y="0"/>
                </a:moveTo>
                <a:lnTo>
                  <a:pt x="12101034" y="0"/>
                </a:lnTo>
                <a:lnTo>
                  <a:pt x="12076358" y="138173"/>
                </a:lnTo>
                <a:cubicBezTo>
                  <a:pt x="11550118" y="2709849"/>
                  <a:pt x="10149286" y="4962943"/>
                  <a:pt x="8198206" y="6573119"/>
                </a:cubicBezTo>
                <a:lnTo>
                  <a:pt x="783569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616017"/>
            <a:ext cx="8212774" cy="1328285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9125" y="2184400"/>
            <a:ext cx="8212138" cy="36195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Photo/Text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2618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5435" y="365125"/>
            <a:ext cx="4918509" cy="2012315"/>
          </a:xfrm>
        </p:spPr>
        <p:txBody>
          <a:bodyPr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88758" y="349553"/>
            <a:ext cx="6217920" cy="62179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1017234" y="1078029"/>
            <a:ext cx="4760968" cy="47609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225923" y="1232034"/>
            <a:ext cx="4343590" cy="445295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795435" y="2858068"/>
            <a:ext cx="4918509" cy="25505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hoto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 userDrawn="1"/>
        </p:nvSpPr>
        <p:spPr>
          <a:xfrm>
            <a:off x="-113672" y="1"/>
            <a:ext cx="12101034" cy="6857999"/>
          </a:xfrm>
          <a:custGeom>
            <a:avLst/>
            <a:gdLst>
              <a:gd name="connsiteX0" fmla="*/ 0 w 12101034"/>
              <a:gd name="connsiteY0" fmla="*/ 0 h 6857999"/>
              <a:gd name="connsiteX1" fmla="*/ 12101034 w 12101034"/>
              <a:gd name="connsiteY1" fmla="*/ 0 h 6857999"/>
              <a:gd name="connsiteX2" fmla="*/ 12076358 w 12101034"/>
              <a:gd name="connsiteY2" fmla="*/ 138173 h 6857999"/>
              <a:gd name="connsiteX3" fmla="*/ 8198206 w 12101034"/>
              <a:gd name="connsiteY3" fmla="*/ 6573119 h 6857999"/>
              <a:gd name="connsiteX4" fmla="*/ 7835690 w 12101034"/>
              <a:gd name="connsiteY4" fmla="*/ 6857999 h 6857999"/>
              <a:gd name="connsiteX5" fmla="*/ 0 w 12101034"/>
              <a:gd name="connsiteY5" fmla="*/ 6857999 h 6857999"/>
              <a:gd name="connsiteX6" fmla="*/ 0 w 12101034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1034" h="6857999">
                <a:moveTo>
                  <a:pt x="0" y="0"/>
                </a:moveTo>
                <a:lnTo>
                  <a:pt x="12101034" y="0"/>
                </a:lnTo>
                <a:lnTo>
                  <a:pt x="12076358" y="138173"/>
                </a:lnTo>
                <a:cubicBezTo>
                  <a:pt x="11550118" y="2709849"/>
                  <a:pt x="10149286" y="4962943"/>
                  <a:pt x="8198206" y="6573119"/>
                </a:cubicBezTo>
                <a:lnTo>
                  <a:pt x="783569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616017"/>
            <a:ext cx="8212774" cy="1328285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24977" y="2184400"/>
            <a:ext cx="5106922" cy="3619500"/>
          </a:xfrm>
        </p:spPr>
        <p:txBody>
          <a:bodyPr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5" y="2560318"/>
            <a:ext cx="2800350" cy="2800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, Content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0" y="1825625"/>
            <a:ext cx="787908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838200" y="1825625"/>
            <a:ext cx="2405514" cy="4351338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-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567892"/>
            <a:ext cx="9652000" cy="4182180"/>
          </a:xfrm>
        </p:spPr>
        <p:txBody>
          <a:bodyPr anchor="ctr" anchorCtr="0">
            <a:no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reeform 2"/>
          <p:cNvSpPr/>
          <p:nvPr userDrawn="1"/>
        </p:nvSpPr>
        <p:spPr>
          <a:xfrm>
            <a:off x="3541295" y="5317964"/>
            <a:ext cx="5109410" cy="1540036"/>
          </a:xfrm>
          <a:custGeom>
            <a:avLst/>
            <a:gdLst>
              <a:gd name="connsiteX0" fmla="*/ 2190679 w 4381358"/>
              <a:gd name="connsiteY0" fmla="*/ 0 h 1320593"/>
              <a:gd name="connsiteX1" fmla="*/ 4370042 w 4381358"/>
              <a:gd name="connsiteY1" fmla="*/ 1297102 h 1320593"/>
              <a:gd name="connsiteX2" fmla="*/ 4381358 w 4381358"/>
              <a:gd name="connsiteY2" fmla="*/ 1320593 h 1320593"/>
              <a:gd name="connsiteX3" fmla="*/ 0 w 4381358"/>
              <a:gd name="connsiteY3" fmla="*/ 1320593 h 1320593"/>
              <a:gd name="connsiteX4" fmla="*/ 11316 w 4381358"/>
              <a:gd name="connsiteY4" fmla="*/ 1297102 h 1320593"/>
              <a:gd name="connsiteX5" fmla="*/ 2190679 w 4381358"/>
              <a:gd name="connsiteY5" fmla="*/ 0 h 132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1358" h="1320593">
                <a:moveTo>
                  <a:pt x="2190679" y="0"/>
                </a:moveTo>
                <a:cubicBezTo>
                  <a:pt x="3131757" y="0"/>
                  <a:pt x="3950334" y="524490"/>
                  <a:pt x="4370042" y="1297102"/>
                </a:cubicBezTo>
                <a:lnTo>
                  <a:pt x="4381358" y="1320593"/>
                </a:lnTo>
                <a:lnTo>
                  <a:pt x="0" y="1320593"/>
                </a:lnTo>
                <a:lnTo>
                  <a:pt x="11316" y="1297102"/>
                </a:lnTo>
                <a:cubicBezTo>
                  <a:pt x="431025" y="524490"/>
                  <a:pt x="1249601" y="0"/>
                  <a:pt x="21906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24" y="5740083"/>
            <a:ext cx="2658032" cy="8875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l. Content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567892"/>
            <a:ext cx="9652000" cy="4182180"/>
          </a:xfrm>
        </p:spPr>
        <p:txBody>
          <a:bodyPr anchor="ctr" anchorCtr="0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reeform 2"/>
          <p:cNvSpPr/>
          <p:nvPr userDrawn="1"/>
        </p:nvSpPr>
        <p:spPr>
          <a:xfrm>
            <a:off x="3541295" y="5317964"/>
            <a:ext cx="5109410" cy="1540036"/>
          </a:xfrm>
          <a:custGeom>
            <a:avLst/>
            <a:gdLst>
              <a:gd name="connsiteX0" fmla="*/ 2190679 w 4381358"/>
              <a:gd name="connsiteY0" fmla="*/ 0 h 1320593"/>
              <a:gd name="connsiteX1" fmla="*/ 4370042 w 4381358"/>
              <a:gd name="connsiteY1" fmla="*/ 1297102 h 1320593"/>
              <a:gd name="connsiteX2" fmla="*/ 4381358 w 4381358"/>
              <a:gd name="connsiteY2" fmla="*/ 1320593 h 1320593"/>
              <a:gd name="connsiteX3" fmla="*/ 0 w 4381358"/>
              <a:gd name="connsiteY3" fmla="*/ 1320593 h 1320593"/>
              <a:gd name="connsiteX4" fmla="*/ 11316 w 4381358"/>
              <a:gd name="connsiteY4" fmla="*/ 1297102 h 1320593"/>
              <a:gd name="connsiteX5" fmla="*/ 2190679 w 4381358"/>
              <a:gd name="connsiteY5" fmla="*/ 0 h 132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1358" h="1320593">
                <a:moveTo>
                  <a:pt x="2190679" y="0"/>
                </a:moveTo>
                <a:cubicBezTo>
                  <a:pt x="3131757" y="0"/>
                  <a:pt x="3950334" y="524490"/>
                  <a:pt x="4370042" y="1297102"/>
                </a:cubicBezTo>
                <a:lnTo>
                  <a:pt x="4381358" y="1320593"/>
                </a:lnTo>
                <a:lnTo>
                  <a:pt x="0" y="1320593"/>
                </a:lnTo>
                <a:lnTo>
                  <a:pt x="11316" y="1297102"/>
                </a:lnTo>
                <a:cubicBezTo>
                  <a:pt x="431025" y="524490"/>
                  <a:pt x="1249601" y="0"/>
                  <a:pt x="21906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24" y="5740083"/>
            <a:ext cx="2658032" cy="8875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(subtitle)-Blu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595086" y="-1"/>
            <a:ext cx="11001828" cy="6858001"/>
          </a:xfrm>
          <a:custGeom>
            <a:avLst/>
            <a:gdLst>
              <a:gd name="connsiteX0" fmla="*/ 1167829 w 11001828"/>
              <a:gd name="connsiteY0" fmla="*/ 0 h 6858001"/>
              <a:gd name="connsiteX1" fmla="*/ 9833999 w 11001828"/>
              <a:gd name="connsiteY1" fmla="*/ 0 h 6858001"/>
              <a:gd name="connsiteX2" fmla="*/ 9908991 w 11001828"/>
              <a:gd name="connsiteY2" fmla="*/ 96959 h 6858001"/>
              <a:gd name="connsiteX3" fmla="*/ 11001828 w 11001828"/>
              <a:gd name="connsiteY3" fmla="*/ 3441034 h 6858001"/>
              <a:gd name="connsiteX4" fmla="*/ 9908991 w 11001828"/>
              <a:gd name="connsiteY4" fmla="*/ 6785109 h 6858001"/>
              <a:gd name="connsiteX5" fmla="*/ 9852614 w 11001828"/>
              <a:gd name="connsiteY5" fmla="*/ 6858001 h 6858001"/>
              <a:gd name="connsiteX6" fmla="*/ 1149214 w 11001828"/>
              <a:gd name="connsiteY6" fmla="*/ 6858001 h 6858001"/>
              <a:gd name="connsiteX7" fmla="*/ 1092837 w 11001828"/>
              <a:gd name="connsiteY7" fmla="*/ 6785109 h 6858001"/>
              <a:gd name="connsiteX8" fmla="*/ 0 w 11001828"/>
              <a:gd name="connsiteY8" fmla="*/ 3441034 h 6858001"/>
              <a:gd name="connsiteX9" fmla="*/ 1092837 w 11001828"/>
              <a:gd name="connsiteY9" fmla="*/ 96959 h 6858001"/>
              <a:gd name="connsiteX10" fmla="*/ 1167829 w 11001828"/>
              <a:gd name="connsiteY10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1828" h="6858001">
                <a:moveTo>
                  <a:pt x="1167829" y="0"/>
                </a:moveTo>
                <a:lnTo>
                  <a:pt x="9833999" y="0"/>
                </a:lnTo>
                <a:lnTo>
                  <a:pt x="9908991" y="96959"/>
                </a:lnTo>
                <a:cubicBezTo>
                  <a:pt x="10595363" y="1029467"/>
                  <a:pt x="11001828" y="2187021"/>
                  <a:pt x="11001828" y="3441034"/>
                </a:cubicBezTo>
                <a:cubicBezTo>
                  <a:pt x="11001828" y="4695046"/>
                  <a:pt x="10595363" y="5852601"/>
                  <a:pt x="9908991" y="6785109"/>
                </a:cubicBezTo>
                <a:lnTo>
                  <a:pt x="9852614" y="6858001"/>
                </a:lnTo>
                <a:lnTo>
                  <a:pt x="1149214" y="6858001"/>
                </a:lnTo>
                <a:lnTo>
                  <a:pt x="1092837" y="6785109"/>
                </a:lnTo>
                <a:cubicBezTo>
                  <a:pt x="406465" y="5852601"/>
                  <a:pt x="0" y="4695046"/>
                  <a:pt x="0" y="3441034"/>
                </a:cubicBezTo>
                <a:cubicBezTo>
                  <a:pt x="0" y="2187021"/>
                  <a:pt x="406465" y="1029467"/>
                  <a:pt x="1092837" y="96959"/>
                </a:cubicBezTo>
                <a:lnTo>
                  <a:pt x="11678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407003"/>
            <a:ext cx="9652000" cy="2576060"/>
          </a:xfrm>
        </p:spPr>
        <p:txBody>
          <a:bodyPr anchor="b" anchorCtr="0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reeform 2"/>
          <p:cNvSpPr/>
          <p:nvPr userDrawn="1"/>
        </p:nvSpPr>
        <p:spPr>
          <a:xfrm>
            <a:off x="3541295" y="5317964"/>
            <a:ext cx="5109410" cy="1540036"/>
          </a:xfrm>
          <a:custGeom>
            <a:avLst/>
            <a:gdLst>
              <a:gd name="connsiteX0" fmla="*/ 2190679 w 4381358"/>
              <a:gd name="connsiteY0" fmla="*/ 0 h 1320593"/>
              <a:gd name="connsiteX1" fmla="*/ 4370042 w 4381358"/>
              <a:gd name="connsiteY1" fmla="*/ 1297102 h 1320593"/>
              <a:gd name="connsiteX2" fmla="*/ 4381358 w 4381358"/>
              <a:gd name="connsiteY2" fmla="*/ 1320593 h 1320593"/>
              <a:gd name="connsiteX3" fmla="*/ 0 w 4381358"/>
              <a:gd name="connsiteY3" fmla="*/ 1320593 h 1320593"/>
              <a:gd name="connsiteX4" fmla="*/ 11316 w 4381358"/>
              <a:gd name="connsiteY4" fmla="*/ 1297102 h 1320593"/>
              <a:gd name="connsiteX5" fmla="*/ 2190679 w 4381358"/>
              <a:gd name="connsiteY5" fmla="*/ 0 h 132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1358" h="1320593">
                <a:moveTo>
                  <a:pt x="2190679" y="0"/>
                </a:moveTo>
                <a:cubicBezTo>
                  <a:pt x="3131757" y="0"/>
                  <a:pt x="3950334" y="524490"/>
                  <a:pt x="4370042" y="1297102"/>
                </a:cubicBezTo>
                <a:lnTo>
                  <a:pt x="4381358" y="1320593"/>
                </a:lnTo>
                <a:lnTo>
                  <a:pt x="0" y="1320593"/>
                </a:lnTo>
                <a:lnTo>
                  <a:pt x="11316" y="1297102"/>
                </a:lnTo>
                <a:cubicBezTo>
                  <a:pt x="431025" y="524490"/>
                  <a:pt x="1249601" y="0"/>
                  <a:pt x="21906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24" y="5740083"/>
            <a:ext cx="2658032" cy="887549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270000" y="3405182"/>
            <a:ext cx="9652000" cy="1427998"/>
          </a:xfrm>
        </p:spPr>
        <p:txBody>
          <a:bodyPr>
            <a:normAutofit/>
          </a:bodyPr>
          <a:lstStyle>
            <a:lvl1pPr marL="0" indent="0" algn="ctr">
              <a:buNone/>
              <a:defRPr sz="3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270000" y="3221867"/>
            <a:ext cx="965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 userDrawn="1"/>
        </p:nvSpPr>
        <p:spPr>
          <a:xfrm>
            <a:off x="-113672" y="1"/>
            <a:ext cx="12101034" cy="6857999"/>
          </a:xfrm>
          <a:custGeom>
            <a:avLst/>
            <a:gdLst>
              <a:gd name="connsiteX0" fmla="*/ 0 w 12101034"/>
              <a:gd name="connsiteY0" fmla="*/ 0 h 6857999"/>
              <a:gd name="connsiteX1" fmla="*/ 12101034 w 12101034"/>
              <a:gd name="connsiteY1" fmla="*/ 0 h 6857999"/>
              <a:gd name="connsiteX2" fmla="*/ 12076358 w 12101034"/>
              <a:gd name="connsiteY2" fmla="*/ 138173 h 6857999"/>
              <a:gd name="connsiteX3" fmla="*/ 8198206 w 12101034"/>
              <a:gd name="connsiteY3" fmla="*/ 6573119 h 6857999"/>
              <a:gd name="connsiteX4" fmla="*/ 7835690 w 12101034"/>
              <a:gd name="connsiteY4" fmla="*/ 6857999 h 6857999"/>
              <a:gd name="connsiteX5" fmla="*/ 0 w 12101034"/>
              <a:gd name="connsiteY5" fmla="*/ 6857999 h 6857999"/>
              <a:gd name="connsiteX6" fmla="*/ 0 w 12101034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1034" h="6857999">
                <a:moveTo>
                  <a:pt x="0" y="0"/>
                </a:moveTo>
                <a:lnTo>
                  <a:pt x="12101034" y="0"/>
                </a:lnTo>
                <a:lnTo>
                  <a:pt x="12076358" y="138173"/>
                </a:lnTo>
                <a:cubicBezTo>
                  <a:pt x="11550118" y="2709849"/>
                  <a:pt x="10149286" y="4962943"/>
                  <a:pt x="8198206" y="6573119"/>
                </a:cubicBezTo>
                <a:lnTo>
                  <a:pt x="783569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1713297"/>
            <a:ext cx="8212774" cy="3522846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9125" y="5801627"/>
            <a:ext cx="8212138" cy="490889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tabLst>
                <a:tab pos="7821613" algn="l"/>
              </a:tabLst>
              <a:defRPr sz="2400" i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740447"/>
            <a:ext cx="786162" cy="570602"/>
          </a:xfrm>
          <a:prstGeom prst="rect">
            <a:avLst/>
          </a:prstGeom>
        </p:spPr>
      </p:pic>
      <p:cxnSp>
        <p:nvCxnSpPr>
          <p:cNvPr id="26" name="Straight Connector 25"/>
          <p:cNvCxnSpPr/>
          <p:nvPr userDrawn="1"/>
        </p:nvCxnSpPr>
        <p:spPr>
          <a:xfrm>
            <a:off x="1722922" y="972152"/>
            <a:ext cx="71083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741146" y="5698156"/>
            <a:ext cx="179029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(in Circle)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 userDrawn="1"/>
        </p:nvSpPr>
        <p:spPr>
          <a:xfrm>
            <a:off x="-113672" y="1"/>
            <a:ext cx="12101034" cy="6857999"/>
          </a:xfrm>
          <a:custGeom>
            <a:avLst/>
            <a:gdLst>
              <a:gd name="connsiteX0" fmla="*/ 0 w 12101034"/>
              <a:gd name="connsiteY0" fmla="*/ 0 h 6857999"/>
              <a:gd name="connsiteX1" fmla="*/ 12101034 w 12101034"/>
              <a:gd name="connsiteY1" fmla="*/ 0 h 6857999"/>
              <a:gd name="connsiteX2" fmla="*/ 12076358 w 12101034"/>
              <a:gd name="connsiteY2" fmla="*/ 138173 h 6857999"/>
              <a:gd name="connsiteX3" fmla="*/ 8198206 w 12101034"/>
              <a:gd name="connsiteY3" fmla="*/ 6573119 h 6857999"/>
              <a:gd name="connsiteX4" fmla="*/ 7835690 w 12101034"/>
              <a:gd name="connsiteY4" fmla="*/ 6857999 h 6857999"/>
              <a:gd name="connsiteX5" fmla="*/ 0 w 12101034"/>
              <a:gd name="connsiteY5" fmla="*/ 6857999 h 6857999"/>
              <a:gd name="connsiteX6" fmla="*/ 0 w 12101034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1034" h="6857999">
                <a:moveTo>
                  <a:pt x="0" y="0"/>
                </a:moveTo>
                <a:lnTo>
                  <a:pt x="12101034" y="0"/>
                </a:lnTo>
                <a:lnTo>
                  <a:pt x="12076358" y="138173"/>
                </a:lnTo>
                <a:cubicBezTo>
                  <a:pt x="11550118" y="2709849"/>
                  <a:pt x="10149286" y="4962943"/>
                  <a:pt x="8198206" y="6573119"/>
                </a:cubicBezTo>
                <a:lnTo>
                  <a:pt x="783569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616017"/>
            <a:ext cx="8212774" cy="1328285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9125" y="2184400"/>
            <a:ext cx="8212138" cy="3619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rcle Photo/Tex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261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5435" y="365125"/>
            <a:ext cx="4918509" cy="201231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88758" y="349553"/>
            <a:ext cx="6217920" cy="62179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1017234" y="1078029"/>
            <a:ext cx="4760968" cy="47609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225923" y="1232034"/>
            <a:ext cx="4343590" cy="445295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795435" y="2858068"/>
            <a:ext cx="4918509" cy="25505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 Photo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 userDrawn="1"/>
        </p:nvSpPr>
        <p:spPr>
          <a:xfrm>
            <a:off x="-113672" y="1"/>
            <a:ext cx="12101034" cy="6857999"/>
          </a:xfrm>
          <a:custGeom>
            <a:avLst/>
            <a:gdLst>
              <a:gd name="connsiteX0" fmla="*/ 0 w 12101034"/>
              <a:gd name="connsiteY0" fmla="*/ 0 h 6857999"/>
              <a:gd name="connsiteX1" fmla="*/ 12101034 w 12101034"/>
              <a:gd name="connsiteY1" fmla="*/ 0 h 6857999"/>
              <a:gd name="connsiteX2" fmla="*/ 12076358 w 12101034"/>
              <a:gd name="connsiteY2" fmla="*/ 138173 h 6857999"/>
              <a:gd name="connsiteX3" fmla="*/ 8198206 w 12101034"/>
              <a:gd name="connsiteY3" fmla="*/ 6573119 h 6857999"/>
              <a:gd name="connsiteX4" fmla="*/ 7835690 w 12101034"/>
              <a:gd name="connsiteY4" fmla="*/ 6857999 h 6857999"/>
              <a:gd name="connsiteX5" fmla="*/ 0 w 12101034"/>
              <a:gd name="connsiteY5" fmla="*/ 6857999 h 6857999"/>
              <a:gd name="connsiteX6" fmla="*/ 0 w 12101034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1034" h="6857999">
                <a:moveTo>
                  <a:pt x="0" y="0"/>
                </a:moveTo>
                <a:lnTo>
                  <a:pt x="12101034" y="0"/>
                </a:lnTo>
                <a:lnTo>
                  <a:pt x="12076358" y="138173"/>
                </a:lnTo>
                <a:cubicBezTo>
                  <a:pt x="11550118" y="2709849"/>
                  <a:pt x="10149286" y="4962943"/>
                  <a:pt x="8198206" y="6573119"/>
                </a:cubicBezTo>
                <a:lnTo>
                  <a:pt x="783569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616017"/>
            <a:ext cx="8212774" cy="1328285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24977" y="2184400"/>
            <a:ext cx="5106922" cy="3619500"/>
          </a:xfrm>
        </p:spPr>
        <p:txBody>
          <a:bodyPr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5" y="2560318"/>
            <a:ext cx="2800350" cy="2800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, Conten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Photo, Conten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0" y="1825625"/>
            <a:ext cx="787908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838200" y="1825625"/>
            <a:ext cx="2405514" cy="4351338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(subtitle)-Green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595086" y="-1"/>
            <a:ext cx="11001828" cy="6858001"/>
          </a:xfrm>
          <a:custGeom>
            <a:avLst/>
            <a:gdLst>
              <a:gd name="connsiteX0" fmla="*/ 1167829 w 11001828"/>
              <a:gd name="connsiteY0" fmla="*/ 0 h 6858001"/>
              <a:gd name="connsiteX1" fmla="*/ 9833999 w 11001828"/>
              <a:gd name="connsiteY1" fmla="*/ 0 h 6858001"/>
              <a:gd name="connsiteX2" fmla="*/ 9908991 w 11001828"/>
              <a:gd name="connsiteY2" fmla="*/ 96959 h 6858001"/>
              <a:gd name="connsiteX3" fmla="*/ 11001828 w 11001828"/>
              <a:gd name="connsiteY3" fmla="*/ 3441034 h 6858001"/>
              <a:gd name="connsiteX4" fmla="*/ 9908991 w 11001828"/>
              <a:gd name="connsiteY4" fmla="*/ 6785109 h 6858001"/>
              <a:gd name="connsiteX5" fmla="*/ 9852614 w 11001828"/>
              <a:gd name="connsiteY5" fmla="*/ 6858001 h 6858001"/>
              <a:gd name="connsiteX6" fmla="*/ 1149214 w 11001828"/>
              <a:gd name="connsiteY6" fmla="*/ 6858001 h 6858001"/>
              <a:gd name="connsiteX7" fmla="*/ 1092837 w 11001828"/>
              <a:gd name="connsiteY7" fmla="*/ 6785109 h 6858001"/>
              <a:gd name="connsiteX8" fmla="*/ 0 w 11001828"/>
              <a:gd name="connsiteY8" fmla="*/ 3441034 h 6858001"/>
              <a:gd name="connsiteX9" fmla="*/ 1092837 w 11001828"/>
              <a:gd name="connsiteY9" fmla="*/ 96959 h 6858001"/>
              <a:gd name="connsiteX10" fmla="*/ 1167829 w 11001828"/>
              <a:gd name="connsiteY10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1828" h="6858001">
                <a:moveTo>
                  <a:pt x="1167829" y="0"/>
                </a:moveTo>
                <a:lnTo>
                  <a:pt x="9833999" y="0"/>
                </a:lnTo>
                <a:lnTo>
                  <a:pt x="9908991" y="96959"/>
                </a:lnTo>
                <a:cubicBezTo>
                  <a:pt x="10595363" y="1029467"/>
                  <a:pt x="11001828" y="2187021"/>
                  <a:pt x="11001828" y="3441034"/>
                </a:cubicBezTo>
                <a:cubicBezTo>
                  <a:pt x="11001828" y="4695046"/>
                  <a:pt x="10595363" y="5852601"/>
                  <a:pt x="9908991" y="6785109"/>
                </a:cubicBezTo>
                <a:lnTo>
                  <a:pt x="9852614" y="6858001"/>
                </a:lnTo>
                <a:lnTo>
                  <a:pt x="1149214" y="6858001"/>
                </a:lnTo>
                <a:lnTo>
                  <a:pt x="1092837" y="6785109"/>
                </a:lnTo>
                <a:cubicBezTo>
                  <a:pt x="406465" y="5852601"/>
                  <a:pt x="0" y="4695046"/>
                  <a:pt x="0" y="3441034"/>
                </a:cubicBezTo>
                <a:cubicBezTo>
                  <a:pt x="0" y="2187021"/>
                  <a:pt x="406465" y="1029467"/>
                  <a:pt x="1092837" y="96959"/>
                </a:cubicBezTo>
                <a:lnTo>
                  <a:pt x="11678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407003"/>
            <a:ext cx="9652000" cy="2576060"/>
          </a:xfrm>
        </p:spPr>
        <p:txBody>
          <a:bodyPr anchor="b" anchorCtr="0">
            <a:no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reeform 2"/>
          <p:cNvSpPr/>
          <p:nvPr userDrawn="1"/>
        </p:nvSpPr>
        <p:spPr>
          <a:xfrm>
            <a:off x="3541295" y="5317964"/>
            <a:ext cx="5109410" cy="1540036"/>
          </a:xfrm>
          <a:custGeom>
            <a:avLst/>
            <a:gdLst>
              <a:gd name="connsiteX0" fmla="*/ 2190679 w 4381358"/>
              <a:gd name="connsiteY0" fmla="*/ 0 h 1320593"/>
              <a:gd name="connsiteX1" fmla="*/ 4370042 w 4381358"/>
              <a:gd name="connsiteY1" fmla="*/ 1297102 h 1320593"/>
              <a:gd name="connsiteX2" fmla="*/ 4381358 w 4381358"/>
              <a:gd name="connsiteY2" fmla="*/ 1320593 h 1320593"/>
              <a:gd name="connsiteX3" fmla="*/ 0 w 4381358"/>
              <a:gd name="connsiteY3" fmla="*/ 1320593 h 1320593"/>
              <a:gd name="connsiteX4" fmla="*/ 11316 w 4381358"/>
              <a:gd name="connsiteY4" fmla="*/ 1297102 h 1320593"/>
              <a:gd name="connsiteX5" fmla="*/ 2190679 w 4381358"/>
              <a:gd name="connsiteY5" fmla="*/ 0 h 132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1358" h="1320593">
                <a:moveTo>
                  <a:pt x="2190679" y="0"/>
                </a:moveTo>
                <a:cubicBezTo>
                  <a:pt x="3131757" y="0"/>
                  <a:pt x="3950334" y="524490"/>
                  <a:pt x="4370042" y="1297102"/>
                </a:cubicBezTo>
                <a:lnTo>
                  <a:pt x="4381358" y="1320593"/>
                </a:lnTo>
                <a:lnTo>
                  <a:pt x="0" y="1320593"/>
                </a:lnTo>
                <a:lnTo>
                  <a:pt x="11316" y="1297102"/>
                </a:lnTo>
                <a:cubicBezTo>
                  <a:pt x="431025" y="524490"/>
                  <a:pt x="1249601" y="0"/>
                  <a:pt x="21906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24" y="5740083"/>
            <a:ext cx="2658032" cy="887549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270000" y="3405182"/>
            <a:ext cx="9652000" cy="1427998"/>
          </a:xfrm>
        </p:spPr>
        <p:txBody>
          <a:bodyPr>
            <a:normAutofit/>
          </a:bodyPr>
          <a:lstStyle>
            <a:lvl1pPr marL="0" indent="0" algn="ctr">
              <a:buNone/>
              <a:defRPr sz="30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270000" y="3221867"/>
            <a:ext cx="9652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908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itle, 2 Col. Conten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1" y="192940"/>
            <a:ext cx="2285050" cy="763005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0965" y="-3176"/>
            <a:ext cx="12101035" cy="6861175"/>
          </a:xfrm>
          <a:custGeom>
            <a:avLst/>
            <a:gdLst>
              <a:gd name="connsiteX0" fmla="*/ 0 w 12101035"/>
              <a:gd name="connsiteY0" fmla="*/ 0 h 6858000"/>
              <a:gd name="connsiteX1" fmla="*/ 12101035 w 12101035"/>
              <a:gd name="connsiteY1" fmla="*/ 0 h 6858000"/>
              <a:gd name="connsiteX2" fmla="*/ 12101035 w 12101035"/>
              <a:gd name="connsiteY2" fmla="*/ 6858000 h 6858000"/>
              <a:gd name="connsiteX3" fmla="*/ 0 w 12101035"/>
              <a:gd name="connsiteY3" fmla="*/ 6858000 h 6858000"/>
              <a:gd name="connsiteX4" fmla="*/ 0 w 12101035"/>
              <a:gd name="connsiteY4" fmla="*/ 0 h 6858000"/>
              <a:gd name="connsiteX0" fmla="*/ 1504950 w 12101035"/>
              <a:gd name="connsiteY0" fmla="*/ 1190625 h 6858000"/>
              <a:gd name="connsiteX1" fmla="*/ 12101035 w 12101035"/>
              <a:gd name="connsiteY1" fmla="*/ 0 h 6858000"/>
              <a:gd name="connsiteX2" fmla="*/ 12101035 w 12101035"/>
              <a:gd name="connsiteY2" fmla="*/ 6858000 h 6858000"/>
              <a:gd name="connsiteX3" fmla="*/ 0 w 12101035"/>
              <a:gd name="connsiteY3" fmla="*/ 6858000 h 6858000"/>
              <a:gd name="connsiteX4" fmla="*/ 1504950 w 12101035"/>
              <a:gd name="connsiteY4" fmla="*/ 1190625 h 6858000"/>
              <a:gd name="connsiteX0" fmla="*/ 4886325 w 12101035"/>
              <a:gd name="connsiteY0" fmla="*/ 0 h 6886575"/>
              <a:gd name="connsiteX1" fmla="*/ 12101035 w 12101035"/>
              <a:gd name="connsiteY1" fmla="*/ 28575 h 6886575"/>
              <a:gd name="connsiteX2" fmla="*/ 12101035 w 12101035"/>
              <a:gd name="connsiteY2" fmla="*/ 6886575 h 6886575"/>
              <a:gd name="connsiteX3" fmla="*/ 0 w 12101035"/>
              <a:gd name="connsiteY3" fmla="*/ 6886575 h 6886575"/>
              <a:gd name="connsiteX4" fmla="*/ 4886325 w 12101035"/>
              <a:gd name="connsiteY4" fmla="*/ 0 h 6886575"/>
              <a:gd name="connsiteX0" fmla="*/ 4286250 w 12101035"/>
              <a:gd name="connsiteY0" fmla="*/ 0 h 6867525"/>
              <a:gd name="connsiteX1" fmla="*/ 12101035 w 12101035"/>
              <a:gd name="connsiteY1" fmla="*/ 9525 h 6867525"/>
              <a:gd name="connsiteX2" fmla="*/ 12101035 w 12101035"/>
              <a:gd name="connsiteY2" fmla="*/ 6867525 h 6867525"/>
              <a:gd name="connsiteX3" fmla="*/ 0 w 12101035"/>
              <a:gd name="connsiteY3" fmla="*/ 6867525 h 6867525"/>
              <a:gd name="connsiteX4" fmla="*/ 4286250 w 12101035"/>
              <a:gd name="connsiteY4" fmla="*/ 0 h 6867525"/>
              <a:gd name="connsiteX0" fmla="*/ 4397375 w 12101035"/>
              <a:gd name="connsiteY0" fmla="*/ 28575 h 6858000"/>
              <a:gd name="connsiteX1" fmla="*/ 12101035 w 12101035"/>
              <a:gd name="connsiteY1" fmla="*/ 0 h 6858000"/>
              <a:gd name="connsiteX2" fmla="*/ 12101035 w 12101035"/>
              <a:gd name="connsiteY2" fmla="*/ 6858000 h 6858000"/>
              <a:gd name="connsiteX3" fmla="*/ 0 w 12101035"/>
              <a:gd name="connsiteY3" fmla="*/ 6858000 h 6858000"/>
              <a:gd name="connsiteX4" fmla="*/ 4397375 w 12101035"/>
              <a:gd name="connsiteY4" fmla="*/ 28575 h 6858000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1035" h="6861175">
                <a:moveTo>
                  <a:pt x="4270375" y="0"/>
                </a:moveTo>
                <a:lnTo>
                  <a:pt x="12101035" y="3175"/>
                </a:lnTo>
                <a:lnTo>
                  <a:pt x="12101035" y="6861175"/>
                </a:lnTo>
                <a:lnTo>
                  <a:pt x="0" y="6861175"/>
                </a:lnTo>
                <a:cubicBezTo>
                  <a:pt x="401274" y="4737208"/>
                  <a:pt x="1545814" y="2078405"/>
                  <a:pt x="4270375" y="0"/>
                </a:cubicBezTo>
                <a:close/>
              </a:path>
            </a:pathLst>
          </a:custGeom>
          <a:solidFill>
            <a:schemeClr val="bg1">
              <a:lumMod val="85000"/>
              <a:alpha val="36000"/>
            </a:schemeClr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4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665645" y="-6304"/>
            <a:ext cx="6695712" cy="68643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472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/Vide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reeform 4"/>
          <p:cNvSpPr/>
          <p:nvPr userDrawn="1"/>
        </p:nvSpPr>
        <p:spPr>
          <a:xfrm>
            <a:off x="3541295" y="5317964"/>
            <a:ext cx="5109410" cy="1540036"/>
          </a:xfrm>
          <a:custGeom>
            <a:avLst/>
            <a:gdLst>
              <a:gd name="connsiteX0" fmla="*/ 2190679 w 4381358"/>
              <a:gd name="connsiteY0" fmla="*/ 0 h 1320593"/>
              <a:gd name="connsiteX1" fmla="*/ 4370042 w 4381358"/>
              <a:gd name="connsiteY1" fmla="*/ 1297102 h 1320593"/>
              <a:gd name="connsiteX2" fmla="*/ 4381358 w 4381358"/>
              <a:gd name="connsiteY2" fmla="*/ 1320593 h 1320593"/>
              <a:gd name="connsiteX3" fmla="*/ 0 w 4381358"/>
              <a:gd name="connsiteY3" fmla="*/ 1320593 h 1320593"/>
              <a:gd name="connsiteX4" fmla="*/ 11316 w 4381358"/>
              <a:gd name="connsiteY4" fmla="*/ 1297102 h 1320593"/>
              <a:gd name="connsiteX5" fmla="*/ 2190679 w 4381358"/>
              <a:gd name="connsiteY5" fmla="*/ 0 h 132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1358" h="1320593">
                <a:moveTo>
                  <a:pt x="2190679" y="0"/>
                </a:moveTo>
                <a:cubicBezTo>
                  <a:pt x="3131757" y="0"/>
                  <a:pt x="3950334" y="524490"/>
                  <a:pt x="4370042" y="1297102"/>
                </a:cubicBezTo>
                <a:lnTo>
                  <a:pt x="4381358" y="1320593"/>
                </a:lnTo>
                <a:lnTo>
                  <a:pt x="0" y="1320593"/>
                </a:lnTo>
                <a:lnTo>
                  <a:pt x="11316" y="1297102"/>
                </a:lnTo>
                <a:cubicBezTo>
                  <a:pt x="431025" y="524490"/>
                  <a:pt x="1249601" y="0"/>
                  <a:pt x="21906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24" y="5740083"/>
            <a:ext cx="2658032" cy="8875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 userDrawn="1"/>
        </p:nvSpPr>
        <p:spPr>
          <a:xfrm>
            <a:off x="-113672" y="1"/>
            <a:ext cx="12101034" cy="6857999"/>
          </a:xfrm>
          <a:custGeom>
            <a:avLst/>
            <a:gdLst>
              <a:gd name="connsiteX0" fmla="*/ 0 w 12101034"/>
              <a:gd name="connsiteY0" fmla="*/ 0 h 6857999"/>
              <a:gd name="connsiteX1" fmla="*/ 12101034 w 12101034"/>
              <a:gd name="connsiteY1" fmla="*/ 0 h 6857999"/>
              <a:gd name="connsiteX2" fmla="*/ 12076358 w 12101034"/>
              <a:gd name="connsiteY2" fmla="*/ 138173 h 6857999"/>
              <a:gd name="connsiteX3" fmla="*/ 8198206 w 12101034"/>
              <a:gd name="connsiteY3" fmla="*/ 6573119 h 6857999"/>
              <a:gd name="connsiteX4" fmla="*/ 7835690 w 12101034"/>
              <a:gd name="connsiteY4" fmla="*/ 6857999 h 6857999"/>
              <a:gd name="connsiteX5" fmla="*/ 0 w 12101034"/>
              <a:gd name="connsiteY5" fmla="*/ 6857999 h 6857999"/>
              <a:gd name="connsiteX6" fmla="*/ 0 w 12101034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1034" h="6857999">
                <a:moveTo>
                  <a:pt x="0" y="0"/>
                </a:moveTo>
                <a:lnTo>
                  <a:pt x="12101034" y="0"/>
                </a:lnTo>
                <a:lnTo>
                  <a:pt x="12076358" y="138173"/>
                </a:lnTo>
                <a:cubicBezTo>
                  <a:pt x="11550118" y="2709849"/>
                  <a:pt x="10149286" y="4962943"/>
                  <a:pt x="8198206" y="6573119"/>
                </a:cubicBezTo>
                <a:lnTo>
                  <a:pt x="783569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1713297"/>
            <a:ext cx="8212774" cy="3522846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9125" y="5801627"/>
            <a:ext cx="8212138" cy="490889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tabLst>
                <a:tab pos="7821613" algn="l"/>
              </a:tabLst>
              <a:defRPr sz="2400" i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740447"/>
            <a:ext cx="786163" cy="570602"/>
          </a:xfrm>
          <a:prstGeom prst="rect">
            <a:avLst/>
          </a:prstGeom>
        </p:spPr>
      </p:pic>
      <p:cxnSp>
        <p:nvCxnSpPr>
          <p:cNvPr id="26" name="Straight Connector 25"/>
          <p:cNvCxnSpPr/>
          <p:nvPr userDrawn="1"/>
        </p:nvCxnSpPr>
        <p:spPr>
          <a:xfrm>
            <a:off x="1722922" y="972152"/>
            <a:ext cx="710834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741146" y="5698156"/>
            <a:ext cx="17902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in Circle)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 userDrawn="1"/>
        </p:nvSpPr>
        <p:spPr>
          <a:xfrm>
            <a:off x="-113672" y="1"/>
            <a:ext cx="12101034" cy="6857999"/>
          </a:xfrm>
          <a:custGeom>
            <a:avLst/>
            <a:gdLst>
              <a:gd name="connsiteX0" fmla="*/ 0 w 12101034"/>
              <a:gd name="connsiteY0" fmla="*/ 0 h 6857999"/>
              <a:gd name="connsiteX1" fmla="*/ 12101034 w 12101034"/>
              <a:gd name="connsiteY1" fmla="*/ 0 h 6857999"/>
              <a:gd name="connsiteX2" fmla="*/ 12076358 w 12101034"/>
              <a:gd name="connsiteY2" fmla="*/ 138173 h 6857999"/>
              <a:gd name="connsiteX3" fmla="*/ 8198206 w 12101034"/>
              <a:gd name="connsiteY3" fmla="*/ 6573119 h 6857999"/>
              <a:gd name="connsiteX4" fmla="*/ 7835690 w 12101034"/>
              <a:gd name="connsiteY4" fmla="*/ 6857999 h 6857999"/>
              <a:gd name="connsiteX5" fmla="*/ 0 w 12101034"/>
              <a:gd name="connsiteY5" fmla="*/ 6857999 h 6857999"/>
              <a:gd name="connsiteX6" fmla="*/ 0 w 12101034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1034" h="6857999">
                <a:moveTo>
                  <a:pt x="0" y="0"/>
                </a:moveTo>
                <a:lnTo>
                  <a:pt x="12101034" y="0"/>
                </a:lnTo>
                <a:lnTo>
                  <a:pt x="12076358" y="138173"/>
                </a:lnTo>
                <a:cubicBezTo>
                  <a:pt x="11550118" y="2709849"/>
                  <a:pt x="10149286" y="4962943"/>
                  <a:pt x="8198206" y="6573119"/>
                </a:cubicBezTo>
                <a:lnTo>
                  <a:pt x="783569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616017"/>
            <a:ext cx="8212774" cy="1328285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9125" y="2184400"/>
            <a:ext cx="8212138" cy="36195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Photo/Tex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2618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5435" y="365125"/>
            <a:ext cx="4918509" cy="2012315"/>
          </a:xfrm>
        </p:spPr>
        <p:txBody>
          <a:bodyPr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88758" y="349553"/>
            <a:ext cx="6217920" cy="62179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1017234" y="1078029"/>
            <a:ext cx="4760968" cy="47609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225923" y="1232034"/>
            <a:ext cx="4343590" cy="445295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795435" y="2858068"/>
            <a:ext cx="4918509" cy="25505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55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hoto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 userDrawn="1"/>
        </p:nvSpPr>
        <p:spPr>
          <a:xfrm>
            <a:off x="-113672" y="1"/>
            <a:ext cx="12101034" cy="6857999"/>
          </a:xfrm>
          <a:custGeom>
            <a:avLst/>
            <a:gdLst>
              <a:gd name="connsiteX0" fmla="*/ 0 w 12101034"/>
              <a:gd name="connsiteY0" fmla="*/ 0 h 6857999"/>
              <a:gd name="connsiteX1" fmla="*/ 12101034 w 12101034"/>
              <a:gd name="connsiteY1" fmla="*/ 0 h 6857999"/>
              <a:gd name="connsiteX2" fmla="*/ 12076358 w 12101034"/>
              <a:gd name="connsiteY2" fmla="*/ 138173 h 6857999"/>
              <a:gd name="connsiteX3" fmla="*/ 8198206 w 12101034"/>
              <a:gd name="connsiteY3" fmla="*/ 6573119 h 6857999"/>
              <a:gd name="connsiteX4" fmla="*/ 7835690 w 12101034"/>
              <a:gd name="connsiteY4" fmla="*/ 6857999 h 6857999"/>
              <a:gd name="connsiteX5" fmla="*/ 0 w 12101034"/>
              <a:gd name="connsiteY5" fmla="*/ 6857999 h 6857999"/>
              <a:gd name="connsiteX6" fmla="*/ 0 w 12101034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1034" h="6857999">
                <a:moveTo>
                  <a:pt x="0" y="0"/>
                </a:moveTo>
                <a:lnTo>
                  <a:pt x="12101034" y="0"/>
                </a:lnTo>
                <a:lnTo>
                  <a:pt x="12076358" y="138173"/>
                </a:lnTo>
                <a:cubicBezTo>
                  <a:pt x="11550118" y="2709849"/>
                  <a:pt x="10149286" y="4962943"/>
                  <a:pt x="8198206" y="6573119"/>
                </a:cubicBezTo>
                <a:lnTo>
                  <a:pt x="783569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616017"/>
            <a:ext cx="8212774" cy="1328285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24977" y="2184400"/>
            <a:ext cx="5106922" cy="3619500"/>
          </a:xfrm>
        </p:spPr>
        <p:txBody>
          <a:bodyPr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5" y="2560318"/>
            <a:ext cx="2800350" cy="2800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,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0" y="1825625"/>
            <a:ext cx="787908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838200" y="1825625"/>
            <a:ext cx="2405514" cy="4351338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4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95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3" r:id="rId3"/>
    <p:sldLayoutId id="2147483660" r:id="rId4"/>
    <p:sldLayoutId id="2147483661" r:id="rId5"/>
    <p:sldLayoutId id="2147483662" r:id="rId6"/>
    <p:sldLayoutId id="2147483665" r:id="rId7"/>
    <p:sldLayoutId id="2147483666" r:id="rId8"/>
    <p:sldLayoutId id="2147483650" r:id="rId9"/>
    <p:sldLayoutId id="2147483652" r:id="rId10"/>
    <p:sldLayoutId id="2147483653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68" r:id="rId32"/>
    <p:sldLayoutId id="2147483667" r:id="rId33"/>
    <p:sldLayoutId id="2147483669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Overpass" charset="0"/>
          <a:ea typeface="Overpass" charset="0"/>
          <a:cs typeface="Overpas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000" b="0" i="0" kern="1200">
          <a:solidFill>
            <a:schemeClr val="tx1"/>
          </a:solidFill>
          <a:latin typeface="Overpass" charset="0"/>
          <a:ea typeface="Overpass" charset="0"/>
          <a:cs typeface="Overpas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600" b="0" i="0" kern="1200">
          <a:solidFill>
            <a:schemeClr val="tx1"/>
          </a:solidFill>
          <a:latin typeface="Overpass" charset="0"/>
          <a:ea typeface="Overpass" charset="0"/>
          <a:cs typeface="Overpas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Overpass" charset="0"/>
          <a:ea typeface="Overpass" charset="0"/>
          <a:cs typeface="Overpas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Overpass" charset="0"/>
          <a:ea typeface="Overpass" charset="0"/>
          <a:cs typeface="Overpas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Overpass" charset="0"/>
          <a:ea typeface="Overpass" charset="0"/>
          <a:cs typeface="Overpas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troy.abercrombie@oda.oregon.gov" TargetMode="Externa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955AA-29E0-AEB3-A8CF-A93F738F57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ODA Noxious Weed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DCC288-10D4-81C6-AC5A-BB6558CBB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144" y="3582414"/>
            <a:ext cx="11387328" cy="133663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Program &amp; Listing Updates</a:t>
            </a:r>
          </a:p>
          <a:p>
            <a:r>
              <a:rPr lang="en-US" dirty="0"/>
              <a:t>Benton CWMA</a:t>
            </a:r>
          </a:p>
          <a:p>
            <a:endParaRPr lang="en-US" sz="1600" dirty="0"/>
          </a:p>
          <a:p>
            <a:r>
              <a:rPr lang="en-US" sz="1600" dirty="0"/>
              <a:t>Troy Abercrombie- Program Manager</a:t>
            </a:r>
          </a:p>
        </p:txBody>
      </p:sp>
    </p:spTree>
    <p:extLst>
      <p:ext uri="{BB962C8B-B14F-4D97-AF65-F5344CB8AC3E}">
        <p14:creationId xmlns:p14="http://schemas.microsoft.com/office/powerpoint/2010/main" val="2801293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009ACE-52B1-8227-5CC0-52DD73AEF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0A12E-695D-618E-0DB3-42341F51D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89" y="1138265"/>
            <a:ext cx="4843762" cy="6799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>
                <a:latin typeface="+mj-lt"/>
                <a:ea typeface="+mj-ea"/>
                <a:cs typeface="+mj-cs"/>
              </a:rPr>
              <a:t>Waterhemp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1C6B0-7FD4-FD6F-1DA4-ADB4834781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3388" y="2116800"/>
            <a:ext cx="5456025" cy="4549814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000" i="1" dirty="0">
                <a:latin typeface="+mn-lt"/>
                <a:ea typeface="+mn-ea"/>
                <a:cs typeface="+mn-cs"/>
              </a:rPr>
              <a:t>Amaranthus tuberculatus</a:t>
            </a:r>
            <a:endParaRPr lang="en-US" sz="2000" dirty="0">
              <a:latin typeface="+mn-lt"/>
              <a:ea typeface="+mn-ea"/>
              <a:cs typeface="+mn-cs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Nearly analogous to Palmer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Resistant to 6+ herbicide groups</a:t>
            </a:r>
          </a:p>
          <a:p>
            <a:pPr marL="228600"/>
            <a:endParaRPr lang="en-US" sz="2000" dirty="0">
              <a:latin typeface="+mn-lt"/>
              <a:ea typeface="+mn-ea"/>
              <a:cs typeface="+mn-cs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Extensive populations in Idaho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Minimal presence in Oregon*</a:t>
            </a:r>
            <a:endParaRPr lang="en-US" sz="2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1DFC21-969E-4322-1E19-16DB5720D2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636" b="12636"/>
          <a:stretch/>
        </p:blipFill>
        <p:spPr>
          <a:xfrm>
            <a:off x="6889897" y="1023779"/>
            <a:ext cx="4445485" cy="4445485"/>
          </a:xfrm>
          <a:custGeom>
            <a:avLst/>
            <a:gdLst/>
            <a:ahLst/>
            <a:cxnLst/>
            <a:rect l="l" t="t" r="r" b="b"/>
            <a:pathLst>
              <a:path w="4810442" h="4810442">
                <a:moveTo>
                  <a:pt x="2405221" y="0"/>
                </a:moveTo>
                <a:cubicBezTo>
                  <a:pt x="3733588" y="0"/>
                  <a:pt x="4810442" y="1076854"/>
                  <a:pt x="4810442" y="2405221"/>
                </a:cubicBezTo>
                <a:cubicBezTo>
                  <a:pt x="4810442" y="3733588"/>
                  <a:pt x="3733588" y="4810442"/>
                  <a:pt x="2405221" y="4810442"/>
                </a:cubicBezTo>
                <a:cubicBezTo>
                  <a:pt x="1076854" y="4810442"/>
                  <a:pt x="0" y="3733588"/>
                  <a:pt x="0" y="2405221"/>
                </a:cubicBezTo>
                <a:cubicBezTo>
                  <a:pt x="0" y="1076854"/>
                  <a:pt x="1076854" y="0"/>
                  <a:pt x="240522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4462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84322E-542E-BE48-A83D-DBAFF6949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r>
              <a:rPr lang="en-US" sz="1400" dirty="0"/>
              <a:t>Troy Abercrombie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troy.abercrombie@oda.oregon.gov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(503) 983-4065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376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58762-6E77-66AC-3DEB-585E943F1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89" y="1138266"/>
            <a:ext cx="4843762" cy="5617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latin typeface="+mj-lt"/>
                <a:ea typeface="+mj-ea"/>
                <a:cs typeface="+mj-cs"/>
              </a:rPr>
              <a:t>What we’ve been up to...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9D0D4-A19B-AAC3-8FAB-73E36423EA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3389" y="1989430"/>
            <a:ext cx="8723120" cy="4536061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+mn-ea"/>
                <a:cs typeface="+mn-cs"/>
              </a:rPr>
              <a:t>List Changes &amp; Rulemaking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+mn-ea"/>
                <a:cs typeface="+mn-cs"/>
              </a:rPr>
              <a:t>Natural and Working Lands Initiatives continue</a:t>
            </a:r>
          </a:p>
          <a:p>
            <a:pPr marL="1143000"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Rangeland Health &amp; Resilience</a:t>
            </a:r>
          </a:p>
          <a:p>
            <a:pPr marL="1143000"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Oregon Native Seed Strategy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+mn-ea"/>
                <a:cs typeface="+mn-cs"/>
              </a:rPr>
              <a:t>Wildfire Recovery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+mn-ea"/>
                <a:cs typeface="+mn-cs"/>
              </a:rPr>
              <a:t>Staffing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+mn-ea"/>
                <a:cs typeface="+mn-cs"/>
              </a:rPr>
              <a:t>OSWB Grants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+mn-ea"/>
                <a:cs typeface="+mn-cs"/>
              </a:rPr>
              <a:t>Risk Assessments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+mn-ea"/>
                <a:cs typeface="+mn-cs"/>
              </a:rPr>
              <a:t>Symposium in 2026 (+ Native Plant Symposium)</a:t>
            </a:r>
          </a:p>
        </p:txBody>
      </p:sp>
    </p:spTree>
    <p:extLst>
      <p:ext uri="{BB962C8B-B14F-4D97-AF65-F5344CB8AC3E}">
        <p14:creationId xmlns:p14="http://schemas.microsoft.com/office/powerpoint/2010/main" val="1861595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C4126B-A2CB-40E2-D3FA-43F24BA3F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68107-7B8D-3EAD-F630-A87F029C0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89" y="1138265"/>
            <a:ext cx="4254546" cy="49914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200" dirty="0">
                <a:latin typeface="+mj-lt"/>
                <a:ea typeface="+mj-ea"/>
                <a:cs typeface="+mj-cs"/>
              </a:rPr>
              <a:t>New Staff: Ashley Toland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73D20-5271-718E-1E50-84086427A2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472" y="2381055"/>
            <a:ext cx="4843762" cy="3602935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ODA Biocontrol Entomologist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Hired late 2025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Extensive insect biocontrol experience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Looking to connect!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BA31F9-38CD-47AA-A476-02DEF737C3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>
            <a:off x="6583680" y="1023779"/>
            <a:ext cx="4810442" cy="4810442"/>
          </a:xfrm>
          <a:custGeom>
            <a:avLst/>
            <a:gdLst/>
            <a:ahLst/>
            <a:cxnLst/>
            <a:rect l="l" t="t" r="r" b="b"/>
            <a:pathLst>
              <a:path w="4810442" h="4810442">
                <a:moveTo>
                  <a:pt x="2405221" y="0"/>
                </a:moveTo>
                <a:cubicBezTo>
                  <a:pt x="3733588" y="0"/>
                  <a:pt x="4810442" y="1076854"/>
                  <a:pt x="4810442" y="2405221"/>
                </a:cubicBezTo>
                <a:cubicBezTo>
                  <a:pt x="4810442" y="3733588"/>
                  <a:pt x="3733588" y="4810442"/>
                  <a:pt x="2405221" y="4810442"/>
                </a:cubicBezTo>
                <a:cubicBezTo>
                  <a:pt x="1076854" y="4810442"/>
                  <a:pt x="0" y="3733588"/>
                  <a:pt x="0" y="2405221"/>
                </a:cubicBezTo>
                <a:cubicBezTo>
                  <a:pt x="0" y="1076854"/>
                  <a:pt x="1076854" y="0"/>
                  <a:pt x="240522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05408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8CC528-E471-73AA-8EEB-087FE0980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E4A35-F932-48BA-BFFA-40B386DBC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89" y="1138265"/>
            <a:ext cx="4254546" cy="49914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200" dirty="0">
                <a:latin typeface="+mj-lt"/>
                <a:ea typeface="+mj-ea"/>
                <a:cs typeface="+mj-cs"/>
              </a:rPr>
              <a:t>New Staff: Jordan Donaghy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D1B8F-204C-9D12-4DE2-8C22AC19A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472" y="2381055"/>
            <a:ext cx="4843762" cy="3602935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ODA Biocontrol Technician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Converted to permanent status in 2026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Greenhouse extraordinaire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Field technician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1C2828-D234-8D47-7BB4-74010C0353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623" b="13623"/>
          <a:stretch/>
        </p:blipFill>
        <p:spPr>
          <a:xfrm>
            <a:off x="6524941" y="1023779"/>
            <a:ext cx="4810442" cy="4810442"/>
          </a:xfrm>
          <a:custGeom>
            <a:avLst/>
            <a:gdLst/>
            <a:ahLst/>
            <a:cxnLst/>
            <a:rect l="l" t="t" r="r" b="b"/>
            <a:pathLst>
              <a:path w="4810442" h="4810442">
                <a:moveTo>
                  <a:pt x="2405221" y="0"/>
                </a:moveTo>
                <a:cubicBezTo>
                  <a:pt x="3733588" y="0"/>
                  <a:pt x="4810442" y="1076854"/>
                  <a:pt x="4810442" y="2405221"/>
                </a:cubicBezTo>
                <a:cubicBezTo>
                  <a:pt x="4810442" y="3733588"/>
                  <a:pt x="3733588" y="4810442"/>
                  <a:pt x="2405221" y="4810442"/>
                </a:cubicBezTo>
                <a:cubicBezTo>
                  <a:pt x="1076854" y="4810442"/>
                  <a:pt x="0" y="3733588"/>
                  <a:pt x="0" y="2405221"/>
                </a:cubicBezTo>
                <a:cubicBezTo>
                  <a:pt x="0" y="1076854"/>
                  <a:pt x="1076854" y="0"/>
                  <a:pt x="240522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8996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94DABF-8E11-4060-2359-3A64F054F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C2F8E-B5A3-15D5-14AE-9CC6B6F58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88" y="1138265"/>
            <a:ext cx="4609845" cy="49914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200" dirty="0">
                <a:latin typeface="+mj-lt"/>
                <a:ea typeface="+mj-ea"/>
                <a:cs typeface="+mj-cs"/>
              </a:rPr>
              <a:t>New Staff: Shanda Hyllested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88120-170E-D33A-964E-5F98B774E3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472" y="2381055"/>
            <a:ext cx="4843762" cy="3602935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NE Oregon Weeds Specialist</a:t>
            </a:r>
          </a:p>
          <a:p>
            <a:pPr marL="11430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Replaces Mark Porter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Former Director of Tri-County CWMA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Perfect fit for our program in that region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Already making impacts to program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59066C-651C-0A9B-66FD-3A1555B2E8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80" r="15380"/>
          <a:stretch/>
        </p:blipFill>
        <p:spPr>
          <a:xfrm>
            <a:off x="6524941" y="1023779"/>
            <a:ext cx="4810442" cy="4810442"/>
          </a:xfrm>
          <a:custGeom>
            <a:avLst/>
            <a:gdLst/>
            <a:ahLst/>
            <a:cxnLst/>
            <a:rect l="l" t="t" r="r" b="b"/>
            <a:pathLst>
              <a:path w="4810442" h="4810442">
                <a:moveTo>
                  <a:pt x="2405221" y="0"/>
                </a:moveTo>
                <a:cubicBezTo>
                  <a:pt x="3733588" y="0"/>
                  <a:pt x="4810442" y="1076854"/>
                  <a:pt x="4810442" y="2405221"/>
                </a:cubicBezTo>
                <a:cubicBezTo>
                  <a:pt x="4810442" y="3733588"/>
                  <a:pt x="3733588" y="4810442"/>
                  <a:pt x="2405221" y="4810442"/>
                </a:cubicBezTo>
                <a:cubicBezTo>
                  <a:pt x="1076854" y="4810442"/>
                  <a:pt x="0" y="3733588"/>
                  <a:pt x="0" y="2405221"/>
                </a:cubicBezTo>
                <a:cubicBezTo>
                  <a:pt x="0" y="1076854"/>
                  <a:pt x="1076854" y="0"/>
                  <a:pt x="240522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83532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3C4DB1-DA82-A9B0-5F01-14E7527F6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2F5FF-7A50-DA90-DA0A-015463B64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05" y="268436"/>
            <a:ext cx="4843762" cy="6799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latin typeface="+mj-lt"/>
                <a:ea typeface="+mj-ea"/>
                <a:cs typeface="+mj-cs"/>
              </a:rPr>
              <a:t>Risk Assessments &amp; Listings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F56A4-DD52-1D6F-321D-9648494346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94712"/>
            <a:ext cx="6428699" cy="566328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October 2025 OSWB Meeting</a:t>
            </a:r>
          </a:p>
          <a:p>
            <a:pPr marL="228600"/>
            <a:endParaRPr lang="en-US" sz="2400" dirty="0">
              <a:latin typeface="+mn-lt"/>
              <a:ea typeface="+mn-ea"/>
              <a:cs typeface="+mn-cs"/>
            </a:endParaRPr>
          </a:p>
          <a:p>
            <a:pPr marL="12001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Oriental Bittersweet</a:t>
            </a:r>
          </a:p>
          <a:p>
            <a:pPr marL="12001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Stinkwort</a:t>
            </a:r>
          </a:p>
          <a:p>
            <a:pPr marL="16573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Both listed as A-rated</a:t>
            </a:r>
          </a:p>
          <a:p>
            <a:pPr marL="12001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Yellow Bush Lupine</a:t>
            </a:r>
          </a:p>
          <a:p>
            <a:pPr marL="16573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Listed as B-rated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1800" dirty="0">
              <a:latin typeface="+mn-lt"/>
              <a:ea typeface="+mn-ea"/>
              <a:cs typeface="+mn-cs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February 2026 OSWB Meeting</a:t>
            </a:r>
          </a:p>
          <a:p>
            <a:pPr marL="228600"/>
            <a:endParaRPr lang="en-US" sz="2400" dirty="0">
              <a:latin typeface="+mn-lt"/>
              <a:ea typeface="+mn-ea"/>
              <a:cs typeface="+mn-cs"/>
            </a:endParaRPr>
          </a:p>
          <a:p>
            <a:pPr marL="12001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Impatiens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balfouri</a:t>
            </a:r>
            <a:endParaRPr lang="en-US" sz="2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200150" lvl="1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Sessilfruited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Arrowhead</a:t>
            </a:r>
          </a:p>
          <a:p>
            <a:pPr marL="1657350" lvl="2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RA but no listing</a:t>
            </a:r>
          </a:p>
          <a:p>
            <a:pPr marL="1657350" lvl="2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Watch List</a:t>
            </a:r>
          </a:p>
          <a:p>
            <a:pPr marL="1200150" lvl="1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Waterhemp</a:t>
            </a:r>
            <a:endParaRPr lang="en-US" sz="2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657350" lvl="2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A-rated with conditions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A4AC1A-A07F-99FE-30F2-C9A260D70B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427" r="12427"/>
          <a:stretch/>
        </p:blipFill>
        <p:spPr>
          <a:xfrm>
            <a:off x="6889897" y="1023779"/>
            <a:ext cx="4445485" cy="4445485"/>
          </a:xfrm>
          <a:custGeom>
            <a:avLst/>
            <a:gdLst/>
            <a:ahLst/>
            <a:cxnLst/>
            <a:rect l="l" t="t" r="r" b="b"/>
            <a:pathLst>
              <a:path w="4810442" h="4810442">
                <a:moveTo>
                  <a:pt x="2405221" y="0"/>
                </a:moveTo>
                <a:cubicBezTo>
                  <a:pt x="3733588" y="0"/>
                  <a:pt x="4810442" y="1076854"/>
                  <a:pt x="4810442" y="2405221"/>
                </a:cubicBezTo>
                <a:cubicBezTo>
                  <a:pt x="4810442" y="3733588"/>
                  <a:pt x="3733588" y="4810442"/>
                  <a:pt x="2405221" y="4810442"/>
                </a:cubicBezTo>
                <a:cubicBezTo>
                  <a:pt x="1076854" y="4810442"/>
                  <a:pt x="0" y="3733588"/>
                  <a:pt x="0" y="2405221"/>
                </a:cubicBezTo>
                <a:cubicBezTo>
                  <a:pt x="0" y="1076854"/>
                  <a:pt x="1076854" y="0"/>
                  <a:pt x="240522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046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9C1B81-3A51-0A6E-933B-9E00B6B27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B32-1BEA-C65E-48F6-C2C262564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89" y="1138265"/>
            <a:ext cx="4843762" cy="6799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latin typeface="+mj-lt"/>
                <a:ea typeface="+mj-ea"/>
                <a:cs typeface="+mj-cs"/>
              </a:rPr>
              <a:t>Oriental Bittersweet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7313D-5386-E67E-7645-C8D40C9E7D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3388" y="2116800"/>
            <a:ext cx="6136509" cy="4549814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Celastrus orbiculatus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2000" i="1" dirty="0">
              <a:latin typeface="+mn-lt"/>
              <a:ea typeface="+mn-ea"/>
              <a:cs typeface="+mn-cs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Native to Eastern Asia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Woody vine that climbs trees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Already troublesome in Northeast US</a:t>
            </a:r>
          </a:p>
          <a:p>
            <a:pPr marL="228600"/>
            <a:endParaRPr lang="en-US" sz="2000" dirty="0">
              <a:latin typeface="+mn-lt"/>
              <a:ea typeface="+mn-ea"/>
              <a:cs typeface="+mn-cs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Single site in Clackamas County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A523A-77EA-4F5A-3E86-F1C2EE0343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500" b="12500"/>
          <a:stretch/>
        </p:blipFill>
        <p:spPr>
          <a:xfrm>
            <a:off x="6889897" y="1023779"/>
            <a:ext cx="4445485" cy="4445485"/>
          </a:xfrm>
          <a:custGeom>
            <a:avLst/>
            <a:gdLst/>
            <a:ahLst/>
            <a:cxnLst/>
            <a:rect l="l" t="t" r="r" b="b"/>
            <a:pathLst>
              <a:path w="4810442" h="4810442">
                <a:moveTo>
                  <a:pt x="2405221" y="0"/>
                </a:moveTo>
                <a:cubicBezTo>
                  <a:pt x="3733588" y="0"/>
                  <a:pt x="4810442" y="1076854"/>
                  <a:pt x="4810442" y="2405221"/>
                </a:cubicBezTo>
                <a:cubicBezTo>
                  <a:pt x="4810442" y="3733588"/>
                  <a:pt x="3733588" y="4810442"/>
                  <a:pt x="2405221" y="4810442"/>
                </a:cubicBezTo>
                <a:cubicBezTo>
                  <a:pt x="1076854" y="4810442"/>
                  <a:pt x="0" y="3733588"/>
                  <a:pt x="0" y="2405221"/>
                </a:cubicBezTo>
                <a:cubicBezTo>
                  <a:pt x="0" y="1076854"/>
                  <a:pt x="1076854" y="0"/>
                  <a:pt x="240522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76025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67FCDF-965F-8442-304A-28516E357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ADEB5-3B91-B602-8A89-A06A39845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89" y="1138265"/>
            <a:ext cx="4843762" cy="6799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latin typeface="+mj-lt"/>
                <a:ea typeface="+mj-ea"/>
                <a:cs typeface="+mj-cs"/>
              </a:rPr>
              <a:t>Stinkwort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2B2A9-9E42-68E7-CFB2-4C794DA798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3388" y="2116800"/>
            <a:ext cx="5456025" cy="4549814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 err="1"/>
              <a:t>Dittrichia</a:t>
            </a:r>
            <a:r>
              <a:rPr lang="en-US" sz="2000" i="1" dirty="0"/>
              <a:t> graveolens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Annual aster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Rapidly established in California in 1980’s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forage value, extremely competitive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Single plant found in S. Oregon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96AC65-08C0-45A3-DE23-927A52DC1E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00" r="12500"/>
          <a:stretch/>
        </p:blipFill>
        <p:spPr>
          <a:xfrm>
            <a:off x="6889897" y="1023779"/>
            <a:ext cx="4445485" cy="4445485"/>
          </a:xfrm>
          <a:custGeom>
            <a:avLst/>
            <a:gdLst/>
            <a:ahLst/>
            <a:cxnLst/>
            <a:rect l="l" t="t" r="r" b="b"/>
            <a:pathLst>
              <a:path w="4810442" h="4810442">
                <a:moveTo>
                  <a:pt x="2405221" y="0"/>
                </a:moveTo>
                <a:cubicBezTo>
                  <a:pt x="3733588" y="0"/>
                  <a:pt x="4810442" y="1076854"/>
                  <a:pt x="4810442" y="2405221"/>
                </a:cubicBezTo>
                <a:cubicBezTo>
                  <a:pt x="4810442" y="3733588"/>
                  <a:pt x="3733588" y="4810442"/>
                  <a:pt x="2405221" y="4810442"/>
                </a:cubicBezTo>
                <a:cubicBezTo>
                  <a:pt x="1076854" y="4810442"/>
                  <a:pt x="0" y="3733588"/>
                  <a:pt x="0" y="2405221"/>
                </a:cubicBezTo>
                <a:cubicBezTo>
                  <a:pt x="0" y="1076854"/>
                  <a:pt x="1076854" y="0"/>
                  <a:pt x="240522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95146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567158-99CE-53AC-3100-287929AEC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81B3B-5CE2-8094-3C55-1156B9C4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89" y="1138265"/>
            <a:ext cx="4843762" cy="6799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latin typeface="+mj-lt"/>
                <a:ea typeface="+mj-ea"/>
                <a:cs typeface="+mj-cs"/>
              </a:rPr>
              <a:t>Yellow Bush Lupine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ED9AA-1A4D-E4FF-6E9E-8B5A5D5AE9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351" y="1818167"/>
            <a:ext cx="6381703" cy="4549814"/>
          </a:xfrm>
        </p:spPr>
        <p:txBody>
          <a:bodyPr vert="horz" lIns="91440" tIns="45720" rIns="91440" bIns="45720" rtlCol="0">
            <a:noAutofit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000" i="1" dirty="0">
                <a:latin typeface="+mn-lt"/>
                <a:ea typeface="+mn-ea"/>
                <a:cs typeface="+mn-cs"/>
              </a:rPr>
              <a:t>Lupinus </a:t>
            </a:r>
            <a:r>
              <a:rPr lang="en-US" sz="2000" i="1" dirty="0" err="1">
                <a:latin typeface="+mn-lt"/>
                <a:ea typeface="+mn-ea"/>
                <a:cs typeface="+mn-cs"/>
              </a:rPr>
              <a:t>arboreus</a:t>
            </a:r>
            <a:endParaRPr lang="en-US" sz="2000" i="1" dirty="0">
              <a:latin typeface="+mn-lt"/>
              <a:ea typeface="+mn-ea"/>
              <a:cs typeface="+mn-cs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Woody perennial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Thrives in coastal habitats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Native to CA, becoming invasive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Found along Oregon coast, up to at least to Tillamook Co.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Catalyst for conversations about listing US natives</a:t>
            </a:r>
            <a:endParaRPr lang="en-US" sz="2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5313C5-A659-28AA-938E-2FEE0FD207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50" r="16750"/>
          <a:stretch/>
        </p:blipFill>
        <p:spPr>
          <a:xfrm>
            <a:off x="6889897" y="1023779"/>
            <a:ext cx="4445485" cy="4445485"/>
          </a:xfrm>
          <a:custGeom>
            <a:avLst/>
            <a:gdLst/>
            <a:ahLst/>
            <a:cxnLst/>
            <a:rect l="l" t="t" r="r" b="b"/>
            <a:pathLst>
              <a:path w="4810442" h="4810442">
                <a:moveTo>
                  <a:pt x="2405221" y="0"/>
                </a:moveTo>
                <a:cubicBezTo>
                  <a:pt x="3733588" y="0"/>
                  <a:pt x="4810442" y="1076854"/>
                  <a:pt x="4810442" y="2405221"/>
                </a:cubicBezTo>
                <a:cubicBezTo>
                  <a:pt x="4810442" y="3733588"/>
                  <a:pt x="3733588" y="4810442"/>
                  <a:pt x="2405221" y="4810442"/>
                </a:cubicBezTo>
                <a:cubicBezTo>
                  <a:pt x="1076854" y="4810442"/>
                  <a:pt x="0" y="3733588"/>
                  <a:pt x="0" y="2405221"/>
                </a:cubicBezTo>
                <a:cubicBezTo>
                  <a:pt x="0" y="1076854"/>
                  <a:pt x="1076854" y="0"/>
                  <a:pt x="240522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3782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DA">
      <a:dk1>
        <a:srgbClr val="000000"/>
      </a:dk1>
      <a:lt1>
        <a:srgbClr val="FFFFFF"/>
      </a:lt1>
      <a:dk2>
        <a:srgbClr val="191A33"/>
      </a:dk2>
      <a:lt2>
        <a:srgbClr val="E7E6E6"/>
      </a:lt2>
      <a:accent1>
        <a:srgbClr val="4156A6"/>
      </a:accent1>
      <a:accent2>
        <a:srgbClr val="47B289"/>
      </a:accent2>
      <a:accent3>
        <a:srgbClr val="A5A5A5"/>
      </a:accent3>
      <a:accent4>
        <a:srgbClr val="E9C938"/>
      </a:accent4>
      <a:accent5>
        <a:srgbClr val="F3704B"/>
      </a:accent5>
      <a:accent6>
        <a:srgbClr val="0A5451"/>
      </a:accent6>
      <a:hlink>
        <a:srgbClr val="4156A6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9b73270-2993-4076-be47-9c78f42a1e84}" enabled="1" method="Privileged" siteId="{aa3f6932-fa7c-47b4-a0ce-a598cad161cf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2400</TotalTime>
  <Words>413</Words>
  <Application>Microsoft Macintosh PowerPoint</Application>
  <PresentationFormat>Widescreen</PresentationFormat>
  <Paragraphs>103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Overpass</vt:lpstr>
      <vt:lpstr>Office Theme</vt:lpstr>
      <vt:lpstr>ODA Noxious Weed Program</vt:lpstr>
      <vt:lpstr>What we’ve been up to...</vt:lpstr>
      <vt:lpstr>New Staff: Ashley Toland</vt:lpstr>
      <vt:lpstr>New Staff: Jordan Donaghy</vt:lpstr>
      <vt:lpstr>New Staff: Shanda Hyllested</vt:lpstr>
      <vt:lpstr>Risk Assessments &amp; Listings</vt:lpstr>
      <vt:lpstr>Oriental Bittersweet</vt:lpstr>
      <vt:lpstr>Stinkwort</vt:lpstr>
      <vt:lpstr>Yellow Bush Lupine</vt:lpstr>
      <vt:lpstr>Waterhemp</vt:lpstr>
      <vt:lpstr>Questions?  Troy Abercrombie  troy.abercrombie@oda.oregon.gov  (503) 983-4065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Frank</dc:creator>
  <cp:lastModifiedBy>ABERCROMBIE Troy * ODA</cp:lastModifiedBy>
  <cp:revision>68</cp:revision>
  <dcterms:created xsi:type="dcterms:W3CDTF">2020-03-09T20:58:25Z</dcterms:created>
  <dcterms:modified xsi:type="dcterms:W3CDTF">2026-03-09T16:52:29Z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9b73270-2993-4076-be47-9c78f42a1e84_Enabled">
    <vt:lpwstr>true</vt:lpwstr>
  </property>
  <property fmtid="{D5CDD505-2E9C-101B-9397-08002B2CF9AE}" pid="3" name="MSIP_Label_09b73270-2993-4076-be47-9c78f42a1e84_SetDate">
    <vt:lpwstr>2024-05-30T01:16:02Z</vt:lpwstr>
  </property>
  <property fmtid="{D5CDD505-2E9C-101B-9397-08002B2CF9AE}" pid="4" name="MSIP_Label_09b73270-2993-4076-be47-9c78f42a1e84_Method">
    <vt:lpwstr>Privileged</vt:lpwstr>
  </property>
  <property fmtid="{D5CDD505-2E9C-101B-9397-08002B2CF9AE}" pid="5" name="MSIP_Label_09b73270-2993-4076-be47-9c78f42a1e84_Name">
    <vt:lpwstr>Level 1 - Published (Items)</vt:lpwstr>
  </property>
  <property fmtid="{D5CDD505-2E9C-101B-9397-08002B2CF9AE}" pid="6" name="MSIP_Label_09b73270-2993-4076-be47-9c78f42a1e84_SiteId">
    <vt:lpwstr>aa3f6932-fa7c-47b4-a0ce-a598cad161cf</vt:lpwstr>
  </property>
  <property fmtid="{D5CDD505-2E9C-101B-9397-08002B2CF9AE}" pid="7" name="MSIP_Label_09b73270-2993-4076-be47-9c78f42a1e84_ActionId">
    <vt:lpwstr>5ad2df11-ec37-4a04-b01a-0318da96405c</vt:lpwstr>
  </property>
  <property fmtid="{D5CDD505-2E9C-101B-9397-08002B2CF9AE}" pid="8" name="MSIP_Label_09b73270-2993-4076-be47-9c78f42a1e84_ContentBits">
    <vt:lpwstr>0</vt:lpwstr>
  </property>
</Properties>
</file>